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60" r:id="rId6"/>
    <p:sldId id="2434" r:id="rId7"/>
    <p:sldId id="2433" r:id="rId8"/>
    <p:sldId id="2438" r:id="rId9"/>
    <p:sldId id="2443" r:id="rId10"/>
    <p:sldId id="2444" r:id="rId11"/>
    <p:sldId id="258" r:id="rId12"/>
    <p:sldId id="2455" r:id="rId13"/>
    <p:sldId id="2449" r:id="rId14"/>
    <p:sldId id="2446" r:id="rId15"/>
    <p:sldId id="2452" r:id="rId16"/>
    <p:sldId id="2453" r:id="rId17"/>
    <p:sldId id="2440" r:id="rId18"/>
    <p:sldId id="24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a:srgbClr val="C0F400"/>
    <a:srgbClr val="05EE55"/>
    <a:srgbClr val="038B30"/>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584" autoAdjust="0"/>
  </p:normalViewPr>
  <p:slideViewPr>
    <p:cSldViewPr snapToGrid="0">
      <p:cViewPr varScale="1">
        <p:scale>
          <a:sx n="68" d="100"/>
          <a:sy n="68" d="100"/>
        </p:scale>
        <p:origin x="738" y="-210"/>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12/17/2019</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12/17/2019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Edit Master text styles</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0">
                <a:solidFill>
                  <a:srgbClr val="2F3342"/>
                </a:solidFill>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13" name="Content Placeholder 2">
            <a:extLst>
              <a:ext uri="{FF2B5EF4-FFF2-40B4-BE49-F238E27FC236}">
                <a16:creationId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a:lstStyle/>
          <a:p>
            <a:r>
              <a:rPr lang="en-US"/>
              <a:t>Click icon to add picture</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93F3FF75-3EF1-4F7E-9040-8B957B4D277C}"/>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0666008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
        <p:nvSpPr>
          <p:cNvPr id="4" name="MSIPCMContentMarking" descr="{&quot;HashCode&quot;:483227775,&quot;Placement&quot;:&quot;Footer&quot;}">
            <a:extLst>
              <a:ext uri="{FF2B5EF4-FFF2-40B4-BE49-F238E27FC236}">
                <a16:creationId xmlns:a16="http://schemas.microsoft.com/office/drawing/2014/main" id="{80180199-ED94-4751-92A6-32E565611D91}"/>
              </a:ext>
            </a:extLst>
          </p:cNvPr>
          <p:cNvSpPr txBox="1"/>
          <p:nvPr userDrawn="1"/>
        </p:nvSpPr>
        <p:spPr>
          <a:xfrm>
            <a:off x="10620485" y="6595656"/>
            <a:ext cx="1571515" cy="262344"/>
          </a:xfrm>
          <a:prstGeom prst="rect">
            <a:avLst/>
          </a:prstGeom>
          <a:noFill/>
        </p:spPr>
        <p:txBody>
          <a:bodyPr vert="horz" wrap="square" lIns="0" tIns="0" rIns="0" bIns="0" rtlCol="0" anchor="ctr" anchorCtr="1">
            <a:spAutoFit/>
          </a:bodyPr>
          <a:lstStyle/>
          <a:p>
            <a:pPr algn="r">
              <a:spcBef>
                <a:spcPts val="0"/>
              </a:spcBef>
              <a:spcAft>
                <a:spcPts val="0"/>
              </a:spcAft>
            </a:pPr>
            <a:r>
              <a:rPr lang="en-US" sz="1000">
                <a:solidFill>
                  <a:srgbClr val="FF8C00"/>
                </a:solidFill>
                <a:latin typeface="Calibri" panose="020F0502020204030204" pitchFamily="34" charset="0"/>
              </a:rPr>
              <a:t>Confidential Information</a:t>
            </a:r>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0" r:id="rId8"/>
    <p:sldLayoutId id="2147483663" r:id="rId9"/>
    <p:sldLayoutId id="2147483670" r:id="rId10"/>
    <p:sldLayoutId id="2147483669" r:id="rId11"/>
    <p:sldLayoutId id="2147483667" r:id="rId12"/>
    <p:sldLayoutId id="2147483668" r:id="rId13"/>
    <p:sldLayoutId id="2147483666" r:id="rId14"/>
    <p:sldLayoutId id="2147483662" r:id="rId15"/>
    <p:sldLayoutId id="2147483671" r:id="rId16"/>
    <p:sldLayoutId id="2147483655" r:id="rId17"/>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njaire.org/documentation__forms/reportable_claimant_determination_form" TargetMode="External"/><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791372" y="2238426"/>
            <a:ext cx="6609256" cy="1508126"/>
          </a:xfrm>
        </p:spPr>
        <p:txBody>
          <a:bodyPr>
            <a:normAutofit/>
          </a:bodyPr>
          <a:lstStyle/>
          <a:p>
            <a:r>
              <a:rPr lang="en-US" sz="7200" dirty="0">
                <a:solidFill>
                  <a:srgbClr val="2F3342"/>
                </a:solidFill>
              </a:rPr>
              <a:t>NJAIRE</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p:txBody>
          <a:bodyPr/>
          <a:lstStyle/>
          <a:p>
            <a:r>
              <a:rPr lang="en-US" dirty="0">
                <a:solidFill>
                  <a:srgbClr val="2F3342"/>
                </a:solidFill>
              </a:rPr>
              <a:t>Claim Determination Form Training</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4C646910-F4B3-42FF-94CF-BEAFDD606400}"/>
              </a:ext>
            </a:extLst>
          </p:cNvPr>
          <p:cNvSpPr>
            <a:spLocks noGrp="1"/>
          </p:cNvSpPr>
          <p:nvPr>
            <p:ph type="title"/>
          </p:nvPr>
        </p:nvSpPr>
        <p:spPr>
          <a:xfrm>
            <a:off x="65081" y="51956"/>
            <a:ext cx="4114800" cy="1246908"/>
          </a:xfrm>
        </p:spPr>
        <p:txBody>
          <a:bodyPr>
            <a:normAutofit/>
          </a:bodyPr>
          <a:lstStyle/>
          <a:p>
            <a:r>
              <a:rPr lang="en-US" sz="2600" dirty="0"/>
              <a:t>Threshold selection eligibility &amp; application</a:t>
            </a:r>
          </a:p>
        </p:txBody>
      </p:sp>
      <p:sp>
        <p:nvSpPr>
          <p:cNvPr id="5" name="Content Placeholder 4">
            <a:extLst>
              <a:ext uri="{FF2B5EF4-FFF2-40B4-BE49-F238E27FC236}">
                <a16:creationId xmlns:a16="http://schemas.microsoft.com/office/drawing/2014/main" id="{FDF153A6-0E4B-417F-85BB-FD8402B100BD}"/>
              </a:ext>
            </a:extLst>
          </p:cNvPr>
          <p:cNvSpPr>
            <a:spLocks noGrp="1"/>
          </p:cNvSpPr>
          <p:nvPr>
            <p:ph sz="half" idx="2"/>
          </p:nvPr>
        </p:nvSpPr>
        <p:spPr>
          <a:xfrm>
            <a:off x="332512" y="1822530"/>
            <a:ext cx="3706087" cy="4473495"/>
          </a:xfrm>
        </p:spPr>
        <p:txBody>
          <a:bodyPr>
            <a:normAutofit/>
          </a:bodyPr>
          <a:lstStyle/>
          <a:p>
            <a:r>
              <a:rPr lang="en-US" sz="1400" dirty="0"/>
              <a:t>Claimant is a NJ resident collecting PIP from an automobile policy on which they are the named insured, resident spouse or resident child of the named Insured and the No Limitation on Lawsuit threshold was selected</a:t>
            </a:r>
          </a:p>
          <a:p>
            <a:r>
              <a:rPr lang="en-US" sz="1400" dirty="0"/>
              <a:t>Claimant is a NJ resident collecting PIP from a policy that is not theirs or not held by a resident spouse or parent   </a:t>
            </a:r>
          </a:p>
          <a:p>
            <a:r>
              <a:rPr lang="en-US" sz="1400" dirty="0"/>
              <a:t>Claimant was the driver or passenger of a non-owned vehicle that is uninsured </a:t>
            </a:r>
            <a:r>
              <a:rPr lang="en-US" sz="1400" i="1" u="sng" dirty="0"/>
              <a:t>and</a:t>
            </a:r>
            <a:r>
              <a:rPr lang="en-US" sz="1400" dirty="0"/>
              <a:t> the claimant has no PIP coverage of their own or in their household</a:t>
            </a:r>
            <a:endParaRPr lang="en-US" sz="2000" dirty="0"/>
          </a:p>
        </p:txBody>
      </p:sp>
      <p:sp>
        <p:nvSpPr>
          <p:cNvPr id="7" name="Content Placeholder 6">
            <a:extLst>
              <a:ext uri="{FF2B5EF4-FFF2-40B4-BE49-F238E27FC236}">
                <a16:creationId xmlns:a16="http://schemas.microsoft.com/office/drawing/2014/main" id="{53DDF559-AB16-43D3-96DE-5FD6A71C1A24}"/>
              </a:ext>
            </a:extLst>
          </p:cNvPr>
          <p:cNvSpPr>
            <a:spLocks noGrp="1"/>
          </p:cNvSpPr>
          <p:nvPr>
            <p:ph sz="half" idx="14"/>
          </p:nvPr>
        </p:nvSpPr>
        <p:spPr>
          <a:xfrm>
            <a:off x="8153398" y="897557"/>
            <a:ext cx="3585406" cy="5104387"/>
          </a:xfrm>
        </p:spPr>
        <p:txBody>
          <a:bodyPr>
            <a:normAutofit fontScale="77500" lnSpcReduction="20000"/>
          </a:bodyPr>
          <a:lstStyle/>
          <a:p>
            <a:r>
              <a:rPr lang="en-US" sz="2000" dirty="0"/>
              <a:t>Claimant is a NJ resident not eligible for PIP because they are subject to Workers Comp or in a taxi, limo, motorcycle, non-private passenger automobile or bus (NJ Transit) that does not have PIP and they do not have their own personal auto policy </a:t>
            </a:r>
          </a:p>
          <a:p>
            <a:r>
              <a:rPr lang="en-US" sz="2000" dirty="0"/>
              <a:t>Claimant is an out of state resident, involved in a NJ accident and they are not operating their own car, or they are insured with a carrier that is not authorized to do business in NJ</a:t>
            </a:r>
          </a:p>
          <a:p>
            <a:pPr marL="457200" lvl="1" indent="0">
              <a:buNone/>
            </a:pPr>
            <a:r>
              <a:rPr lang="en-US" sz="1800" dirty="0"/>
              <a:t>-Includes spouse and resident children of the owner who are also in the same vehicle </a:t>
            </a:r>
          </a:p>
          <a:p>
            <a:pPr marL="0" indent="0">
              <a:buNone/>
            </a:pPr>
            <a:endParaRPr lang="en-US" sz="2000" dirty="0"/>
          </a:p>
        </p:txBody>
      </p:sp>
      <p:sp>
        <p:nvSpPr>
          <p:cNvPr id="30" name="Slide Number Placeholder 29">
            <a:extLst>
              <a:ext uri="{FF2B5EF4-FFF2-40B4-BE49-F238E27FC236}">
                <a16:creationId xmlns:a16="http://schemas.microsoft.com/office/drawing/2014/main" id="{2F6ECD0F-66E9-4D96-8436-105A25A341A2}"/>
              </a:ext>
            </a:extLst>
          </p:cNvPr>
          <p:cNvSpPr>
            <a:spLocks noGrp="1"/>
          </p:cNvSpPr>
          <p:nvPr>
            <p:ph type="sldNum" sz="quarter" idx="17"/>
          </p:nvPr>
        </p:nvSpPr>
        <p:spPr/>
        <p:txBody>
          <a:bodyPr/>
          <a:lstStyle/>
          <a:p>
            <a:fld id="{8C2E478F-E849-4A8C-AF1F-CBCC78A7CBFA}" type="slidenum">
              <a:rPr lang="en-US" smtClean="0"/>
              <a:pPr/>
              <a:t>10</a:t>
            </a:fld>
            <a:endParaRPr lang="en-US" dirty="0"/>
          </a:p>
        </p:txBody>
      </p:sp>
      <p:pic>
        <p:nvPicPr>
          <p:cNvPr id="4" name="Picture Placeholder 3">
            <a:extLst>
              <a:ext uri="{FF2B5EF4-FFF2-40B4-BE49-F238E27FC236}">
                <a16:creationId xmlns:a16="http://schemas.microsoft.com/office/drawing/2014/main" id="{E0DBFC93-0976-414D-9404-4B7C29F5B28E}"/>
              </a:ext>
            </a:extLst>
          </p:cNvPr>
          <p:cNvPicPr>
            <a:picLocks noGrp="1" noChangeAspect="1"/>
          </p:cNvPicPr>
          <p:nvPr>
            <p:ph type="pic" sz="quarter" idx="15"/>
          </p:nvPr>
        </p:nvPicPr>
        <p:blipFill>
          <a:blip r:embed="rId2"/>
          <a:srcRect l="16743" r="16743"/>
          <a:stretch>
            <a:fillRect/>
          </a:stretch>
        </p:blipFill>
        <p:spPr>
          <a:prstGeom prst="rect">
            <a:avLst/>
          </a:prstGeom>
        </p:spPr>
      </p:pic>
      <p:sp>
        <p:nvSpPr>
          <p:cNvPr id="6" name="TextBox 5">
            <a:extLst>
              <a:ext uri="{FF2B5EF4-FFF2-40B4-BE49-F238E27FC236}">
                <a16:creationId xmlns:a16="http://schemas.microsoft.com/office/drawing/2014/main" id="{19D15964-C7FF-4B81-9FD2-2FCE20B1F5A4}"/>
              </a:ext>
            </a:extLst>
          </p:cNvPr>
          <p:cNvSpPr txBox="1"/>
          <p:nvPr/>
        </p:nvSpPr>
        <p:spPr>
          <a:xfrm>
            <a:off x="332512" y="1191638"/>
            <a:ext cx="3826772" cy="584775"/>
          </a:xfrm>
          <a:prstGeom prst="rect">
            <a:avLst/>
          </a:prstGeom>
          <a:noFill/>
        </p:spPr>
        <p:txBody>
          <a:bodyPr wrap="square" rtlCol="0">
            <a:spAutoFit/>
          </a:bodyPr>
          <a:lstStyle/>
          <a:p>
            <a:r>
              <a:rPr lang="en-US" sz="1600" dirty="0"/>
              <a:t>The No Limitation on Lawsuit threshold applies to claimants in the following ways:</a:t>
            </a:r>
          </a:p>
        </p:txBody>
      </p:sp>
    </p:spTree>
    <p:extLst>
      <p:ext uri="{BB962C8B-B14F-4D97-AF65-F5344CB8AC3E}">
        <p14:creationId xmlns:p14="http://schemas.microsoft.com/office/powerpoint/2010/main" val="350132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499929" y="128155"/>
            <a:ext cx="6181425"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880933" y="649705"/>
            <a:ext cx="6091905" cy="1738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971734" y="715051"/>
            <a:ext cx="6001104" cy="1544699"/>
          </a:xfrm>
        </p:spPr>
        <p:txBody>
          <a:bodyPr/>
          <a:lstStyle/>
          <a:p>
            <a:pPr lvl="0" algn="l">
              <a:lnSpc>
                <a:spcPct val="80000"/>
              </a:lnSpc>
              <a:spcBef>
                <a:spcPts val="0"/>
              </a:spcBef>
              <a:defRPr sz="10000">
                <a:solidFill>
                  <a:srgbClr val="3A3B39"/>
                </a:solidFill>
                <a:latin typeface="Bebas"/>
                <a:ea typeface="Bebas"/>
                <a:cs typeface="Bebas"/>
                <a:sym typeface="Bebas"/>
              </a:defRPr>
            </a:pPr>
            <a:r>
              <a:rPr lang="en-US" sz="3200" cap="none" dirty="0">
                <a:solidFill>
                  <a:srgbClr val="2F3342"/>
                </a:solidFill>
                <a:latin typeface="Calibri"/>
                <a:cs typeface="Gill Sans" panose="020B0502020104020203" pitchFamily="34" charset="-79"/>
                <a:sym typeface="Bebas"/>
              </a:rPr>
              <a:t>Common mistakes and CDF errors</a:t>
            </a:r>
            <a:br>
              <a:rPr lang="en-US" sz="3200" cap="none" dirty="0">
                <a:solidFill>
                  <a:srgbClr val="2F3342"/>
                </a:solidFill>
                <a:latin typeface="Calibri"/>
                <a:cs typeface="Gill Sans" panose="020B0502020104020203" pitchFamily="34" charset="-79"/>
                <a:sym typeface="Bebas"/>
              </a:rPr>
            </a:br>
            <a:r>
              <a:rPr lang="en-US" sz="1200" cap="none" dirty="0">
                <a:solidFill>
                  <a:srgbClr val="2F3342"/>
                </a:solidFill>
                <a:latin typeface="Calibri"/>
                <a:cs typeface="Gill Sans" panose="020B0502020104020203" pitchFamily="34" charset="-79"/>
                <a:sym typeface="Bebas"/>
              </a:rPr>
              <a:t> </a:t>
            </a:r>
            <a:br>
              <a:rPr lang="en-US" sz="3200" cap="none" dirty="0">
                <a:solidFill>
                  <a:srgbClr val="2F3342"/>
                </a:solidFill>
                <a:latin typeface="Calibri"/>
                <a:cs typeface="Gill Sans" panose="020B0502020104020203" pitchFamily="34" charset="-79"/>
                <a:sym typeface="Bebas"/>
              </a:rPr>
            </a:br>
            <a:r>
              <a:rPr lang="en-US" sz="2400" b="0" cap="none" dirty="0">
                <a:solidFill>
                  <a:srgbClr val="2F3342"/>
                </a:solidFill>
                <a:latin typeface="Calibri"/>
                <a:cs typeface="Gill Sans" panose="020B0502020104020203" pitchFamily="34" charset="-79"/>
                <a:sym typeface="Bebas"/>
              </a:rPr>
              <a:t>-Claimant threshold eligibility is not accurately determined  </a:t>
            </a:r>
            <a:br>
              <a:rPr lang="en-US" sz="3200" cap="none" dirty="0">
                <a:solidFill>
                  <a:srgbClr val="2F3342"/>
                </a:solidFill>
                <a:latin typeface="Calibri"/>
                <a:cs typeface="Gill Sans" panose="020B0502020104020203" pitchFamily="34" charset="-79"/>
                <a:sym typeface="Bebas"/>
              </a:rPr>
            </a:br>
            <a:endParaRPr lang="en-US" sz="1200" b="0" cap="none" dirty="0">
              <a:solidFill>
                <a:srgbClr val="2F3342"/>
              </a:solidFill>
              <a:latin typeface="Calibri"/>
              <a:ea typeface="+mn-ea"/>
              <a:cs typeface="+mn-cs"/>
            </a:endParaRP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11</a:t>
            </a:fld>
            <a:endParaRPr lang="en-US" dirty="0"/>
          </a:p>
        </p:txBody>
      </p:sp>
      <p:pic>
        <p:nvPicPr>
          <p:cNvPr id="2" name="Picture 1">
            <a:extLst>
              <a:ext uri="{FF2B5EF4-FFF2-40B4-BE49-F238E27FC236}">
                <a16:creationId xmlns:a16="http://schemas.microsoft.com/office/drawing/2014/main" id="{0BA2E03A-BB93-4E5E-8740-606B26D91A52}"/>
              </a:ext>
            </a:extLst>
          </p:cNvPr>
          <p:cNvPicPr>
            <a:picLocks noChangeAspect="1"/>
          </p:cNvPicPr>
          <p:nvPr/>
        </p:nvPicPr>
        <p:blipFill>
          <a:blip r:embed="rId3"/>
          <a:stretch>
            <a:fillRect/>
          </a:stretch>
        </p:blipFill>
        <p:spPr>
          <a:xfrm>
            <a:off x="1069878" y="2547992"/>
            <a:ext cx="10052243" cy="3374825"/>
          </a:xfrm>
          <a:prstGeom prst="rect">
            <a:avLst/>
          </a:prstGeom>
        </p:spPr>
      </p:pic>
    </p:spTree>
    <p:extLst>
      <p:ext uri="{BB962C8B-B14F-4D97-AF65-F5344CB8AC3E}">
        <p14:creationId xmlns:p14="http://schemas.microsoft.com/office/powerpoint/2010/main" val="388464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499929" y="128155"/>
            <a:ext cx="6181425"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880933" y="649705"/>
            <a:ext cx="6091905" cy="1738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971734" y="715051"/>
            <a:ext cx="6001104" cy="1544699"/>
          </a:xfrm>
        </p:spPr>
        <p:txBody>
          <a:bodyPr>
            <a:normAutofit fontScale="90000"/>
          </a:bodyPr>
          <a:lstStyle/>
          <a:p>
            <a:pPr lvl="0" algn="l">
              <a:lnSpc>
                <a:spcPct val="80000"/>
              </a:lnSpc>
              <a:spcBef>
                <a:spcPts val="0"/>
              </a:spcBef>
              <a:defRPr sz="10000">
                <a:solidFill>
                  <a:srgbClr val="3A3B39"/>
                </a:solidFill>
                <a:latin typeface="Bebas"/>
                <a:ea typeface="Bebas"/>
                <a:cs typeface="Bebas"/>
                <a:sym typeface="Bebas"/>
              </a:defRPr>
            </a:pPr>
            <a:r>
              <a:rPr lang="en-US" sz="3200" cap="none" dirty="0">
                <a:solidFill>
                  <a:srgbClr val="2F3342"/>
                </a:solidFill>
                <a:latin typeface="Calibri"/>
                <a:cs typeface="Gill Sans" panose="020B0502020104020203" pitchFamily="34" charset="-79"/>
                <a:sym typeface="Bebas"/>
              </a:rPr>
              <a:t>Common mistakes and CDF errors</a:t>
            </a:r>
            <a:br>
              <a:rPr lang="en-US" sz="3200" cap="none" dirty="0">
                <a:solidFill>
                  <a:srgbClr val="2F3342"/>
                </a:solidFill>
                <a:latin typeface="Calibri"/>
                <a:cs typeface="Gill Sans" panose="020B0502020104020203" pitchFamily="34" charset="-79"/>
                <a:sym typeface="Bebas"/>
              </a:rPr>
            </a:br>
            <a:r>
              <a:rPr lang="en-US" sz="1200" cap="none" dirty="0">
                <a:solidFill>
                  <a:srgbClr val="2F3342"/>
                </a:solidFill>
                <a:latin typeface="Calibri"/>
                <a:cs typeface="Gill Sans" panose="020B0502020104020203" pitchFamily="34" charset="-79"/>
                <a:sym typeface="Bebas"/>
              </a:rPr>
              <a:t> </a:t>
            </a:r>
            <a:br>
              <a:rPr lang="en-US" sz="3200" cap="none" dirty="0">
                <a:solidFill>
                  <a:srgbClr val="2F3342"/>
                </a:solidFill>
                <a:latin typeface="Calibri"/>
                <a:cs typeface="Gill Sans" panose="020B0502020104020203" pitchFamily="34" charset="-79"/>
                <a:sym typeface="Bebas"/>
              </a:rPr>
            </a:br>
            <a:r>
              <a:rPr lang="en-US" sz="2400" b="0" cap="none" dirty="0">
                <a:solidFill>
                  <a:srgbClr val="2F3342"/>
                </a:solidFill>
                <a:latin typeface="Calibri"/>
                <a:cs typeface="Gill Sans" panose="020B0502020104020203" pitchFamily="34" charset="-79"/>
                <a:sym typeface="Bebas"/>
              </a:rPr>
              <a:t>-Economic loss payments are included in the amount reported to NJAIRE, where available, and not captured separately.</a:t>
            </a:r>
            <a:br>
              <a:rPr lang="en-US" sz="3200" cap="none" dirty="0">
                <a:solidFill>
                  <a:srgbClr val="2F3342"/>
                </a:solidFill>
                <a:latin typeface="Calibri"/>
                <a:cs typeface="Gill Sans" panose="020B0502020104020203" pitchFamily="34" charset="-79"/>
                <a:sym typeface="Bebas"/>
              </a:rPr>
            </a:br>
            <a:endParaRPr lang="en-US" sz="1200" b="0" cap="none" dirty="0">
              <a:solidFill>
                <a:srgbClr val="2F3342"/>
              </a:solidFill>
              <a:latin typeface="Calibri"/>
              <a:ea typeface="+mn-ea"/>
              <a:cs typeface="+mn-cs"/>
            </a:endParaRP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12</a:t>
            </a:fld>
            <a:endParaRPr lang="en-US" dirty="0"/>
          </a:p>
        </p:txBody>
      </p:sp>
      <p:pic>
        <p:nvPicPr>
          <p:cNvPr id="7" name="Picture 6">
            <a:extLst>
              <a:ext uri="{FF2B5EF4-FFF2-40B4-BE49-F238E27FC236}">
                <a16:creationId xmlns:a16="http://schemas.microsoft.com/office/drawing/2014/main" id="{FDEA4E1D-D238-4DEC-9CE9-3668F5A14DB4}"/>
              </a:ext>
            </a:extLst>
          </p:cNvPr>
          <p:cNvPicPr>
            <a:picLocks noChangeAspect="1"/>
          </p:cNvPicPr>
          <p:nvPr/>
        </p:nvPicPr>
        <p:blipFill>
          <a:blip r:embed="rId3"/>
          <a:stretch>
            <a:fillRect/>
          </a:stretch>
        </p:blipFill>
        <p:spPr>
          <a:xfrm>
            <a:off x="895523" y="3289347"/>
            <a:ext cx="10400954" cy="1269528"/>
          </a:xfrm>
          <a:prstGeom prst="rect">
            <a:avLst/>
          </a:prstGeom>
        </p:spPr>
      </p:pic>
    </p:spTree>
    <p:extLst>
      <p:ext uri="{BB962C8B-B14F-4D97-AF65-F5344CB8AC3E}">
        <p14:creationId xmlns:p14="http://schemas.microsoft.com/office/powerpoint/2010/main" val="271513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499929" y="128155"/>
            <a:ext cx="6181425"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880933" y="649706"/>
            <a:ext cx="6091905" cy="14700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971734" y="715051"/>
            <a:ext cx="6001104" cy="1544699"/>
          </a:xfrm>
        </p:spPr>
        <p:txBody>
          <a:bodyPr/>
          <a:lstStyle/>
          <a:p>
            <a:pPr lvl="0" algn="l">
              <a:lnSpc>
                <a:spcPct val="80000"/>
              </a:lnSpc>
              <a:spcBef>
                <a:spcPts val="0"/>
              </a:spcBef>
              <a:defRPr sz="10000">
                <a:solidFill>
                  <a:srgbClr val="3A3B39"/>
                </a:solidFill>
                <a:latin typeface="Bebas"/>
                <a:ea typeface="Bebas"/>
                <a:cs typeface="Bebas"/>
                <a:sym typeface="Bebas"/>
              </a:defRPr>
            </a:pPr>
            <a:r>
              <a:rPr lang="en-US" sz="3200" cap="none" dirty="0">
                <a:solidFill>
                  <a:srgbClr val="2F3342"/>
                </a:solidFill>
                <a:latin typeface="Calibri"/>
                <a:cs typeface="Gill Sans" panose="020B0502020104020203" pitchFamily="34" charset="-79"/>
                <a:sym typeface="Bebas"/>
              </a:rPr>
              <a:t>Common mistakes and CDF errors</a:t>
            </a:r>
            <a:br>
              <a:rPr lang="en-US" sz="3200" cap="none" dirty="0">
                <a:solidFill>
                  <a:srgbClr val="2F3342"/>
                </a:solidFill>
                <a:latin typeface="Calibri"/>
                <a:cs typeface="Gill Sans" panose="020B0502020104020203" pitchFamily="34" charset="-79"/>
                <a:sym typeface="Bebas"/>
              </a:rPr>
            </a:br>
            <a:r>
              <a:rPr lang="en-US" sz="1200" cap="none" dirty="0">
                <a:solidFill>
                  <a:srgbClr val="2F3342"/>
                </a:solidFill>
                <a:latin typeface="Calibri"/>
                <a:cs typeface="Gill Sans" panose="020B0502020104020203" pitchFamily="34" charset="-79"/>
                <a:sym typeface="Bebas"/>
              </a:rPr>
              <a:t> </a:t>
            </a:r>
            <a:br>
              <a:rPr lang="en-US" sz="3200" cap="none" dirty="0">
                <a:solidFill>
                  <a:srgbClr val="2F3342"/>
                </a:solidFill>
                <a:latin typeface="Calibri"/>
                <a:cs typeface="Gill Sans" panose="020B0502020104020203" pitchFamily="34" charset="-79"/>
                <a:sym typeface="Bebas"/>
              </a:rPr>
            </a:br>
            <a:r>
              <a:rPr lang="en-US" sz="2400" b="0" cap="none" dirty="0">
                <a:solidFill>
                  <a:srgbClr val="2F3342"/>
                </a:solidFill>
                <a:latin typeface="Calibri"/>
                <a:cs typeface="Gill Sans" panose="020B0502020104020203" pitchFamily="34" charset="-79"/>
                <a:sym typeface="Bebas"/>
              </a:rPr>
              <a:t>-Claimant residency (state) is incorrect </a:t>
            </a:r>
            <a:br>
              <a:rPr lang="en-US" sz="3200" cap="none" dirty="0">
                <a:solidFill>
                  <a:srgbClr val="2F3342"/>
                </a:solidFill>
                <a:latin typeface="Calibri"/>
                <a:cs typeface="Gill Sans" panose="020B0502020104020203" pitchFamily="34" charset="-79"/>
                <a:sym typeface="Bebas"/>
              </a:rPr>
            </a:br>
            <a:endParaRPr lang="en-US" sz="1200" b="0" cap="none" dirty="0">
              <a:solidFill>
                <a:srgbClr val="2F3342"/>
              </a:solidFill>
              <a:latin typeface="Calibri"/>
              <a:ea typeface="+mn-ea"/>
              <a:cs typeface="+mn-cs"/>
            </a:endParaRP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13</a:t>
            </a:fld>
            <a:endParaRPr lang="en-US" dirty="0"/>
          </a:p>
        </p:txBody>
      </p:sp>
      <p:sp>
        <p:nvSpPr>
          <p:cNvPr id="12" name="Rectangle 11">
            <a:extLst>
              <a:ext uri="{FF2B5EF4-FFF2-40B4-BE49-F238E27FC236}">
                <a16:creationId xmlns:a16="http://schemas.microsoft.com/office/drawing/2014/main" id="{66D2DF19-4D50-467B-95C1-0D00F29B11B3}"/>
              </a:ext>
              <a:ext uri="{C183D7F6-B498-43B3-948B-1728B52AA6E4}">
                <adec:decorative xmlns:adec="http://schemas.microsoft.com/office/drawing/2017/decorative" val="1"/>
              </a:ext>
            </a:extLst>
          </p:cNvPr>
          <p:cNvSpPr/>
          <p:nvPr/>
        </p:nvSpPr>
        <p:spPr>
          <a:xfrm>
            <a:off x="880933" y="3193358"/>
            <a:ext cx="5634168" cy="128288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2" name="Picture 1">
            <a:extLst>
              <a:ext uri="{FF2B5EF4-FFF2-40B4-BE49-F238E27FC236}">
                <a16:creationId xmlns:a16="http://schemas.microsoft.com/office/drawing/2014/main" id="{6EDA9027-A1D3-4F18-92E9-38BE367DEC8A}"/>
              </a:ext>
            </a:extLst>
          </p:cNvPr>
          <p:cNvPicPr>
            <a:picLocks noChangeAspect="1"/>
          </p:cNvPicPr>
          <p:nvPr/>
        </p:nvPicPr>
        <p:blipFill>
          <a:blip r:embed="rId3"/>
          <a:stretch>
            <a:fillRect/>
          </a:stretch>
        </p:blipFill>
        <p:spPr>
          <a:xfrm>
            <a:off x="2532184" y="2276122"/>
            <a:ext cx="8868403" cy="647700"/>
          </a:xfrm>
          <a:prstGeom prst="rect">
            <a:avLst/>
          </a:prstGeom>
        </p:spPr>
      </p:pic>
      <p:sp>
        <p:nvSpPr>
          <p:cNvPr id="6" name="TextBox 5">
            <a:extLst>
              <a:ext uri="{FF2B5EF4-FFF2-40B4-BE49-F238E27FC236}">
                <a16:creationId xmlns:a16="http://schemas.microsoft.com/office/drawing/2014/main" id="{E2BDD71E-9A8A-4E02-A66F-97A680D6134C}"/>
              </a:ext>
            </a:extLst>
          </p:cNvPr>
          <p:cNvSpPr txBox="1"/>
          <p:nvPr/>
        </p:nvSpPr>
        <p:spPr>
          <a:xfrm>
            <a:off x="1208305" y="3236200"/>
            <a:ext cx="5213278" cy="1200329"/>
          </a:xfrm>
          <a:prstGeom prst="rect">
            <a:avLst/>
          </a:prstGeom>
          <a:noFill/>
        </p:spPr>
        <p:txBody>
          <a:bodyPr wrap="square" rtlCol="0">
            <a:spAutoFit/>
          </a:bodyPr>
          <a:lstStyle/>
          <a:p>
            <a:r>
              <a:rPr lang="en-US" sz="2400" dirty="0">
                <a:solidFill>
                  <a:srgbClr val="2F3342"/>
                </a:solidFill>
                <a:cs typeface="Gill Sans" panose="020B0502020104020203" pitchFamily="34" charset="-79"/>
                <a:sym typeface="Bebas"/>
              </a:rPr>
              <a:t>-Unnecessary questions are answered, causing confusion in the ultimate determination </a:t>
            </a:r>
            <a:endParaRPr lang="en-US" sz="2400" dirty="0"/>
          </a:p>
        </p:txBody>
      </p:sp>
      <p:pic>
        <p:nvPicPr>
          <p:cNvPr id="15" name="Picture 5">
            <a:extLst>
              <a:ext uri="{FF2B5EF4-FFF2-40B4-BE49-F238E27FC236}">
                <a16:creationId xmlns:a16="http://schemas.microsoft.com/office/drawing/2014/main" id="{CD6D4824-5409-44D2-8FDA-8581C01BB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184" y="4590292"/>
            <a:ext cx="5345724" cy="53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23DEF9EF-1F05-4780-9E4D-86165EA69CB2}"/>
              </a:ext>
              <a:ext uri="{C183D7F6-B498-43B3-948B-1728B52AA6E4}">
                <adec:decorative xmlns:adec="http://schemas.microsoft.com/office/drawing/2017/decorative" val="1"/>
              </a:ext>
            </a:extLst>
          </p:cNvPr>
          <p:cNvSpPr/>
          <p:nvPr/>
        </p:nvSpPr>
        <p:spPr>
          <a:xfrm>
            <a:off x="880930" y="5391825"/>
            <a:ext cx="6091905" cy="7620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TextBox 16">
            <a:extLst>
              <a:ext uri="{FF2B5EF4-FFF2-40B4-BE49-F238E27FC236}">
                <a16:creationId xmlns:a16="http://schemas.microsoft.com/office/drawing/2014/main" id="{89D1A71B-9697-4699-B883-D1139C03E1B3}"/>
              </a:ext>
            </a:extLst>
          </p:cNvPr>
          <p:cNvSpPr txBox="1"/>
          <p:nvPr/>
        </p:nvSpPr>
        <p:spPr>
          <a:xfrm>
            <a:off x="926331" y="5505591"/>
            <a:ext cx="6001102" cy="461665"/>
          </a:xfrm>
          <a:prstGeom prst="rect">
            <a:avLst/>
          </a:prstGeom>
          <a:noFill/>
        </p:spPr>
        <p:txBody>
          <a:bodyPr wrap="square" rtlCol="0">
            <a:spAutoFit/>
          </a:bodyPr>
          <a:lstStyle/>
          <a:p>
            <a:r>
              <a:rPr lang="en-US" sz="2400" dirty="0">
                <a:solidFill>
                  <a:srgbClr val="2F3342"/>
                </a:solidFill>
                <a:cs typeface="Gill Sans" panose="020B0502020104020203" pitchFamily="34" charset="-79"/>
                <a:sym typeface="Bebas"/>
              </a:rPr>
              <a:t>-The CDF is otherwise incomplete or incorrect </a:t>
            </a:r>
            <a:endParaRPr lang="en-US" sz="2400" dirty="0"/>
          </a:p>
        </p:txBody>
      </p:sp>
    </p:spTree>
    <p:extLst>
      <p:ext uri="{BB962C8B-B14F-4D97-AF65-F5344CB8AC3E}">
        <p14:creationId xmlns:p14="http://schemas.microsoft.com/office/powerpoint/2010/main" val="362322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361EFFB7-8B3E-491D-89F4-6C4D12965016}"/>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32B205EF-4045-42E3-8101-270CAA2CF42C}"/>
              </a:ext>
              <a:ext uri="{C183D7F6-B498-43B3-948B-1728B52AA6E4}">
                <adec:decorative xmlns:adec="http://schemas.microsoft.com/office/drawing/2017/decorative"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12" name="Group 11">
            <a:extLst>
              <a:ext uri="{FF2B5EF4-FFF2-40B4-BE49-F238E27FC236}">
                <a16:creationId xmlns:a16="http://schemas.microsoft.com/office/drawing/2014/main" id="{1101DF86-6B00-49D3-9EFB-456055F79899}"/>
              </a:ext>
              <a:ext uri="{C183D7F6-B498-43B3-948B-1728B52AA6E4}">
                <adec:decorative xmlns:adec="http://schemas.microsoft.com/office/drawing/2017/decorative" val="1"/>
              </a:ext>
            </a:extLst>
          </p:cNvPr>
          <p:cNvGrpSpPr/>
          <p:nvPr/>
        </p:nvGrpSpPr>
        <p:grpSpPr>
          <a:xfrm flipH="1" flipV="1">
            <a:off x="190499" y="165989"/>
            <a:ext cx="10306050" cy="6526021"/>
            <a:chOff x="-755021" y="-63858"/>
            <a:chExt cx="10306050" cy="6526021"/>
          </a:xfrm>
        </p:grpSpPr>
        <p:sp>
          <p:nvSpPr>
            <p:cNvPr id="15" name="Rectangle 14">
              <a:extLst>
                <a:ext uri="{FF2B5EF4-FFF2-40B4-BE49-F238E27FC236}">
                  <a16:creationId xmlns:a16="http://schemas.microsoft.com/office/drawing/2014/main" id="{551A06BE-4DC9-42C3-9272-4EF3E833D5F5}"/>
                </a:ext>
              </a:extLst>
            </p:cNvPr>
            <p:cNvSpPr/>
            <p:nvPr/>
          </p:nvSpPr>
          <p:spPr>
            <a:xfrm>
              <a:off x="-450220" y="271804"/>
              <a:ext cx="10001249" cy="6190359"/>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8" name="Graphic 17" descr="Open square">
              <a:extLst>
                <a:ext uri="{FF2B5EF4-FFF2-40B4-BE49-F238E27FC236}">
                  <a16:creationId xmlns:a16="http://schemas.microsoft.com/office/drawing/2014/main" id="{42A4A83C-0C6B-4A7C-B582-33988B027F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73" y="-63858"/>
              <a:ext cx="9096373" cy="6155799"/>
            </a:xfrm>
            <a:prstGeom prst="rect">
              <a:avLst/>
            </a:prstGeom>
          </p:spPr>
        </p:pic>
        <p:sp>
          <p:nvSpPr>
            <p:cNvPr id="16" name="Rectangle 15">
              <a:extLst>
                <a:ext uri="{FF2B5EF4-FFF2-40B4-BE49-F238E27FC236}">
                  <a16:creationId xmlns:a16="http://schemas.microsoft.com/office/drawing/2014/main" id="{6568F216-4DE5-421A-A222-041B654BB87E}"/>
                </a:ext>
              </a:extLst>
            </p:cNvPr>
            <p:cNvSpPr/>
            <p:nvPr/>
          </p:nvSpPr>
          <p:spPr>
            <a:xfrm>
              <a:off x="-755021" y="586924"/>
              <a:ext cx="9096374"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4" name="Title 3">
            <a:extLst>
              <a:ext uri="{FF2B5EF4-FFF2-40B4-BE49-F238E27FC236}">
                <a16:creationId xmlns:a16="http://schemas.microsoft.com/office/drawing/2014/main" id="{9C2EEB1E-E5B2-44FA-8D26-4D510438DDB9}"/>
              </a:ext>
            </a:extLst>
          </p:cNvPr>
          <p:cNvSpPr>
            <a:spLocks noGrp="1"/>
          </p:cNvSpPr>
          <p:nvPr>
            <p:ph type="title"/>
          </p:nvPr>
        </p:nvSpPr>
        <p:spPr>
          <a:xfrm>
            <a:off x="1486406" y="1517073"/>
            <a:ext cx="4083121" cy="841663"/>
          </a:xfrm>
        </p:spPr>
        <p:txBody>
          <a:bodyPr>
            <a:normAutofit fontScale="90000"/>
          </a:bodyPr>
          <a:lstStyle/>
          <a:p>
            <a:pPr algn="l"/>
            <a:r>
              <a:rPr lang="en-US" dirty="0"/>
              <a:t>Remember… </a:t>
            </a:r>
            <a:br>
              <a:rPr lang="en-US" dirty="0"/>
            </a:br>
            <a:endParaRPr lang="en-US" dirty="0"/>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1486406" y="2159521"/>
            <a:ext cx="8353785" cy="3430524"/>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400" dirty="0">
                <a:solidFill>
                  <a:srgbClr val="2F3342"/>
                </a:solidFill>
              </a:rPr>
              <a:t>It is the carrier’s responsibility to ensure the accuracy of claim determinations.</a:t>
            </a:r>
          </a:p>
          <a:p>
            <a:pPr marL="342900" indent="-342900">
              <a:buFont typeface="Arial" panose="020B0604020202020204" pitchFamily="34" charset="0"/>
              <a:buChar char="•"/>
            </a:pPr>
            <a:r>
              <a:rPr lang="en-US" sz="2400" dirty="0">
                <a:solidFill>
                  <a:srgbClr val="2F3342"/>
                </a:solidFill>
              </a:rPr>
              <a:t>Members are required to utilize and maintain a copy of the Reportable Claimant Determination Form for all paid Bodily Injury claimants, in either paper or electronic form.  </a:t>
            </a:r>
          </a:p>
        </p:txBody>
      </p:sp>
      <p:sp>
        <p:nvSpPr>
          <p:cNvPr id="14" name="Rectangle: Single Corner Snipped 13">
            <a:extLst>
              <a:ext uri="{FF2B5EF4-FFF2-40B4-BE49-F238E27FC236}">
                <a16:creationId xmlns:a16="http://schemas.microsoft.com/office/drawing/2014/main" id="{443EBCED-982A-454F-BC58-43B643EFA10D}"/>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a:extLst>
              <a:ext uri="{FF2B5EF4-FFF2-40B4-BE49-F238E27FC236}">
                <a16:creationId xmlns:a16="http://schemas.microsoft.com/office/drawing/2014/main" id="{571FE10C-81AC-4781-843B-B9994368CB9A}"/>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14</a:t>
            </a:fld>
            <a:endParaRPr lang="en-US" dirty="0"/>
          </a:p>
        </p:txBody>
      </p:sp>
    </p:spTree>
    <p:extLst>
      <p:ext uri="{BB962C8B-B14F-4D97-AF65-F5344CB8AC3E}">
        <p14:creationId xmlns:p14="http://schemas.microsoft.com/office/powerpoint/2010/main" val="423632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image" title="abstract image">
            <a:extLst>
              <a:ext uri="{FF2B5EF4-FFF2-40B4-BE49-F238E27FC236}">
                <a16:creationId xmlns:a16="http://schemas.microsoft.com/office/drawing/2014/main" id="{BCF9593D-B6BD-4208-A4FF-8CFFE503475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4273BD65-CFF3-40DD-939C-97A942BD80EE}"/>
              </a:ext>
              <a:ext uri="{C183D7F6-B498-43B3-948B-1728B52AA6E4}">
                <adec:decorative xmlns:adec="http://schemas.microsoft.com/office/drawing/2017/decorative" val="1"/>
              </a:ext>
            </a:extLst>
          </p:cNvPr>
          <p:cNvSpPr/>
          <p:nvPr/>
        </p:nvSpPr>
        <p:spPr>
          <a:xfrm>
            <a:off x="-71014" y="0"/>
            <a:ext cx="12263014"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nchor="ctr"/>
          <a:lstStyle/>
          <a:p>
            <a:r>
              <a:rPr lang="en-US" dirty="0"/>
              <a:t>THANK YOU</a:t>
            </a:r>
          </a:p>
        </p:txBody>
      </p:sp>
      <p:sp>
        <p:nvSpPr>
          <p:cNvPr id="29" name="Rectangle: Single Corner Snipped 28">
            <a:extLst>
              <a:ext uri="{FF2B5EF4-FFF2-40B4-BE49-F238E27FC236}">
                <a16:creationId xmlns:a16="http://schemas.microsoft.com/office/drawing/2014/main" id="{E01195D9-1845-4282-BE5B-F6B840BE40E1}"/>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056A6478-CD2B-4077-910A-3D006C82EB9A}"/>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15</a:t>
            </a:fld>
            <a:endParaRPr lang="en-US" dirty="0"/>
          </a:p>
        </p:txBody>
      </p:sp>
    </p:spTree>
    <p:extLst>
      <p:ext uri="{BB962C8B-B14F-4D97-AF65-F5344CB8AC3E}">
        <p14:creationId xmlns:p14="http://schemas.microsoft.com/office/powerpoint/2010/main" val="424621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buildings" title="two buildings">
            <a:extLst>
              <a:ext uri="{FF2B5EF4-FFF2-40B4-BE49-F238E27FC236}">
                <a16:creationId xmlns:a16="http://schemas.microsoft.com/office/drawing/2014/main" id="{59B4175B-2237-4E2B-8940-03CD8C850446}"/>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30000" contrast="45000"/>
                    </a14:imgEffect>
                  </a14:imgLayer>
                </a14:imgProps>
              </a:ext>
              <a:ext uri="{28A0092B-C50C-407E-A947-70E740481C1C}">
                <a14:useLocalDpi xmlns:a14="http://schemas.microsoft.com/office/drawing/2010/main" val="0"/>
              </a:ext>
            </a:extLst>
          </a:blip>
          <a:srcRect/>
          <a:stretch>
            <a:fillRect/>
          </a:stretch>
        </p:blipFill>
        <p:spPr/>
      </p:pic>
      <p:sp>
        <p:nvSpPr>
          <p:cNvPr id="12" name="Rectangle 11">
            <a:extLst>
              <a:ext uri="{FF2B5EF4-FFF2-40B4-BE49-F238E27FC236}">
                <a16:creationId xmlns:a16="http://schemas.microsoft.com/office/drawing/2014/main" id="{663F03C3-322B-449C-A477-EA1D99EDC624}"/>
              </a:ext>
              <a:ext uri="{C183D7F6-B498-43B3-948B-1728B52AA6E4}">
                <adec:decorative xmlns:adec="http://schemas.microsoft.com/office/drawing/2017/decorative" val="1"/>
              </a:ext>
            </a:extLst>
          </p:cNvPr>
          <p:cNvSpPr/>
          <p:nvPr/>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3" name="Rectangle 12">
            <a:extLst>
              <a:ext uri="{FF2B5EF4-FFF2-40B4-BE49-F238E27FC236}">
                <a16:creationId xmlns:a16="http://schemas.microsoft.com/office/drawing/2014/main" id="{AA0E0CBA-1F82-43A8-9DE3-F0F883DB2D26}"/>
              </a:ext>
              <a:ext uri="{C183D7F6-B498-43B3-948B-1728B52AA6E4}">
                <adec:decorative xmlns:adec="http://schemas.microsoft.com/office/drawing/2017/decorative" val="1"/>
              </a:ext>
            </a:extLst>
          </p:cNvPr>
          <p:cNvSpPr/>
          <p:nvPr/>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Purpose of training </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957943" y="2438401"/>
            <a:ext cx="5138057" cy="3505200"/>
          </a:xfrm>
        </p:spPr>
        <p:txBody>
          <a:bodyPr>
            <a:normAutofit fontScale="92500" lnSpcReduction="20000"/>
          </a:bodyPr>
          <a:lstStyle/>
          <a:p>
            <a:pPr marL="285750" indent="-285750">
              <a:buFont typeface="Arial" panose="020B0604020202020204" pitchFamily="34" charset="0"/>
              <a:buChar char="•"/>
            </a:pPr>
            <a:r>
              <a:rPr lang="en-US" sz="2400" dirty="0"/>
              <a:t>Reinforce expectations of member company claim reporting </a:t>
            </a:r>
          </a:p>
          <a:p>
            <a:pPr marL="285750" indent="-285750">
              <a:buFont typeface="Arial" panose="020B0604020202020204" pitchFamily="34" charset="0"/>
              <a:buChar char="•"/>
            </a:pPr>
            <a:r>
              <a:rPr lang="en-US" sz="2400" dirty="0"/>
              <a:t>Identify common errors made in completing the Claim Determination Form (CDF)</a:t>
            </a:r>
          </a:p>
          <a:p>
            <a:pPr marL="285750" indent="-285750">
              <a:buFont typeface="Arial" panose="020B0604020202020204" pitchFamily="34" charset="0"/>
              <a:buChar char="•"/>
            </a:pPr>
            <a:r>
              <a:rPr lang="en-US" sz="2400" dirty="0"/>
              <a:t>Provide necessary information and training that will ensure form accuracy  </a:t>
            </a:r>
          </a:p>
          <a:p>
            <a:endParaRPr lang="en-US" dirty="0"/>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4853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5E06080F-9F80-49D4-9D28-F3FD457E4278}"/>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5000" contrast="1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pPr algn="l"/>
            <a:r>
              <a:rPr lang="en-US" dirty="0" err="1"/>
              <a:t>Njaire</a:t>
            </a:r>
            <a:r>
              <a:rPr lang="en-US" dirty="0"/>
              <a:t> Procedure manual </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sz="1400" dirty="0"/>
              <a:t>Section III, Chapter 1</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p:txBody>
          <a:bodyPr>
            <a:normAutofit lnSpcReduction="10000"/>
          </a:bodyPr>
          <a:lstStyle/>
          <a:p>
            <a:pPr marL="0" indent="0">
              <a:buNone/>
            </a:pPr>
            <a:r>
              <a:rPr lang="en-US" sz="2400" dirty="0"/>
              <a:t>“The determination whether a Bodily Injury Liability claimant payment qualifies as a Reportable Claimant must be made </a:t>
            </a:r>
            <a:r>
              <a:rPr lang="en-US" sz="2400" u="sng" dirty="0"/>
              <a:t>at the time the claim is settled for that particular claimant</a:t>
            </a:r>
            <a:r>
              <a:rPr lang="en-US" sz="2400" dirty="0"/>
              <a:t>; such determination shall be based on facts that are known or can reasonably be anticipated at the time of settlement.” </a:t>
            </a:r>
          </a:p>
        </p:txBody>
      </p:sp>
      <p:sp>
        <p:nvSpPr>
          <p:cNvPr id="11" name="Rectangle: Single Corner Snipped 10">
            <a:extLst>
              <a:ext uri="{FF2B5EF4-FFF2-40B4-BE49-F238E27FC236}">
                <a16:creationId xmlns:a16="http://schemas.microsoft.com/office/drawing/2014/main" id="{851F9C8F-B284-4FE9-A76C-49BE3BEE3853}"/>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75EF0122-21C6-4139-B8D0-688B2553C48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3</a:t>
            </a:fld>
            <a:endParaRPr lang="en-US" dirty="0"/>
          </a:p>
        </p:txBody>
      </p:sp>
    </p:spTree>
    <p:extLst>
      <p:ext uri="{BB962C8B-B14F-4D97-AF65-F5344CB8AC3E}">
        <p14:creationId xmlns:p14="http://schemas.microsoft.com/office/powerpoint/2010/main" val="25973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5FCDC-B95D-46B0-8EBD-FC1451D3C124}"/>
              </a:ext>
              <a:ext uri="{C183D7F6-B498-43B3-948B-1728B52AA6E4}">
                <adec:decorative xmlns:adec="http://schemas.microsoft.com/office/drawing/2017/decorative" val="1"/>
              </a:ext>
            </a:extLst>
          </p:cNvPr>
          <p:cNvSpPr/>
          <p:nvPr/>
        </p:nvSpPr>
        <p:spPr>
          <a:xfrm flipH="1">
            <a:off x="2685135" y="971549"/>
            <a:ext cx="9173490" cy="4844715"/>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F85080C-B66C-4B03-BE77-8C2994DDD44D}"/>
              </a:ext>
              <a:ext uri="{C183D7F6-B498-43B3-948B-1728B52AA6E4}">
                <adec:decorative xmlns:adec="http://schemas.microsoft.com/office/drawing/2017/decorative" val="1"/>
              </a:ext>
            </a:extLst>
          </p:cNvPr>
          <p:cNvSpPr/>
          <p:nvPr/>
        </p:nvSpPr>
        <p:spPr>
          <a:xfrm flipH="1">
            <a:off x="333375" y="1165008"/>
            <a:ext cx="11023889" cy="5059148"/>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Slide Number Placeholder 4">
            <a:extLst>
              <a:ext uri="{FF2B5EF4-FFF2-40B4-BE49-F238E27FC236}">
                <a16:creationId xmlns:a16="http://schemas.microsoft.com/office/drawing/2014/main" id="{4BFC890C-B560-45C1-9FF4-08AA00E1673F}"/>
              </a:ext>
            </a:extLst>
          </p:cNvPr>
          <p:cNvSpPr>
            <a:spLocks noGrp="1"/>
          </p:cNvSpPr>
          <p:nvPr>
            <p:ph type="sldNum" sz="quarter" idx="11"/>
          </p:nvPr>
        </p:nvSpPr>
        <p:spPr/>
        <p:txBody>
          <a:bodyPr/>
          <a:lstStyle/>
          <a:p>
            <a:fld id="{8C2E478F-E849-4A8C-AF1F-CBCC78A7CBFA}" type="slidenum">
              <a:rPr lang="en-US" smtClean="0"/>
              <a:pPr/>
              <a:t>4</a:t>
            </a:fld>
            <a:endParaRPr lang="en-US" dirty="0"/>
          </a:p>
        </p:txBody>
      </p:sp>
      <p:sp>
        <p:nvSpPr>
          <p:cNvPr id="10" name="TextBox 9">
            <a:extLst>
              <a:ext uri="{FF2B5EF4-FFF2-40B4-BE49-F238E27FC236}">
                <a16:creationId xmlns:a16="http://schemas.microsoft.com/office/drawing/2014/main" id="{5B5AF860-5F98-4AE0-B167-72600CCF4BD8}"/>
              </a:ext>
            </a:extLst>
          </p:cNvPr>
          <p:cNvSpPr txBox="1"/>
          <p:nvPr/>
        </p:nvSpPr>
        <p:spPr>
          <a:xfrm>
            <a:off x="2905125" y="1228397"/>
            <a:ext cx="7343775"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Accurate completion of the Claim Determination Form (CDF) is the key to successful reporting and the prevention of assessment errors, interest and penalties. </a:t>
            </a:r>
          </a:p>
          <a:p>
            <a:pPr marL="285750" indent="-285750">
              <a:buFont typeface="Arial" panose="020B0604020202020204" pitchFamily="34" charset="0"/>
              <a:buChar char="•"/>
            </a:pPr>
            <a:r>
              <a:rPr lang="en-US" sz="2800" dirty="0"/>
              <a:t>Member company audits trace most reporting errors to mistakes made in the completion of the Claim Determination Form (CDF)</a:t>
            </a:r>
          </a:p>
          <a:p>
            <a:pPr marL="285750" indent="-285750">
              <a:buFont typeface="Arial" panose="020B0604020202020204" pitchFamily="34" charset="0"/>
              <a:buChar char="•"/>
            </a:pPr>
            <a:r>
              <a:rPr lang="en-US" sz="2800" dirty="0"/>
              <a:t>Effective January, 2012, the Claim Determination form is required for all BI loss payments </a:t>
            </a:r>
          </a:p>
        </p:txBody>
      </p:sp>
    </p:spTree>
    <p:extLst>
      <p:ext uri="{BB962C8B-B14F-4D97-AF65-F5344CB8AC3E}">
        <p14:creationId xmlns:p14="http://schemas.microsoft.com/office/powerpoint/2010/main" val="27790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1316563" y="748146"/>
            <a:ext cx="10638584" cy="546015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1808018" y="1151921"/>
            <a:ext cx="10413393" cy="5706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1996124" y="1505432"/>
            <a:ext cx="9101367" cy="1154641"/>
          </a:xfrm>
        </p:spPr>
        <p:txBody>
          <a:bodyPr>
            <a:normAutofit fontScale="90000"/>
          </a:bodyPr>
          <a:lstStyle/>
          <a:p>
            <a:pPr lvl="0" algn="l">
              <a:lnSpc>
                <a:spcPct val="80000"/>
              </a:lnSpc>
              <a:spcBef>
                <a:spcPts val="0"/>
              </a:spcBef>
              <a:defRPr sz="10000">
                <a:solidFill>
                  <a:srgbClr val="3A3B39"/>
                </a:solidFill>
                <a:latin typeface="Bebas"/>
                <a:ea typeface="Bebas"/>
                <a:cs typeface="Bebas"/>
                <a:sym typeface="Bebas"/>
              </a:defRPr>
            </a:pPr>
            <a:r>
              <a:rPr lang="en-US" sz="6700" cap="none" dirty="0">
                <a:solidFill>
                  <a:srgbClr val="2F3342"/>
                </a:solidFill>
                <a:latin typeface="Calibri"/>
                <a:cs typeface="Gill Sans" panose="020B0502020104020203" pitchFamily="34" charset="-79"/>
                <a:sym typeface="Bebas"/>
              </a:rPr>
              <a:t>Claim Determination Form</a:t>
            </a:r>
            <a:br>
              <a:rPr lang="en-US" sz="3200" cap="none" dirty="0">
                <a:solidFill>
                  <a:srgbClr val="2F3342"/>
                </a:solidFill>
                <a:latin typeface="Calibri"/>
                <a:cs typeface="Gill Sans" panose="020B0502020104020203" pitchFamily="34" charset="-79"/>
                <a:sym typeface="Bebas"/>
              </a:rPr>
            </a:br>
            <a:br>
              <a:rPr lang="en-US" sz="1200" b="0" cap="none" dirty="0">
                <a:solidFill>
                  <a:srgbClr val="2F3342"/>
                </a:solidFill>
                <a:latin typeface="Calibri"/>
                <a:ea typeface="+mn-ea"/>
                <a:cs typeface="+mn-cs"/>
                <a:sym typeface="Bebas"/>
              </a:rPr>
            </a:br>
            <a:br>
              <a:rPr lang="en-US" sz="1200" b="0" cap="none" dirty="0">
                <a:solidFill>
                  <a:srgbClr val="2F3342"/>
                </a:solidFill>
                <a:latin typeface="Calibri"/>
                <a:ea typeface="+mn-ea"/>
                <a:cs typeface="+mn-cs"/>
                <a:sym typeface="Bebas"/>
              </a:rPr>
            </a:br>
            <a:endParaRPr lang="en-US" sz="1200" b="0" cap="none" dirty="0">
              <a:solidFill>
                <a:srgbClr val="2F3342"/>
              </a:solidFill>
              <a:latin typeface="Calibri"/>
              <a:ea typeface="+mn-ea"/>
              <a:cs typeface="+mn-cs"/>
            </a:endParaRP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5</a:t>
            </a:fld>
            <a:endParaRPr lang="en-US" dirty="0"/>
          </a:p>
        </p:txBody>
      </p:sp>
      <p:sp>
        <p:nvSpPr>
          <p:cNvPr id="2" name="TextBox 1">
            <a:extLst>
              <a:ext uri="{FF2B5EF4-FFF2-40B4-BE49-F238E27FC236}">
                <a16:creationId xmlns:a16="http://schemas.microsoft.com/office/drawing/2014/main" id="{B7AA97DE-D25C-4005-8D6C-B9D04620DB78}"/>
              </a:ext>
            </a:extLst>
          </p:cNvPr>
          <p:cNvSpPr txBox="1"/>
          <p:nvPr/>
        </p:nvSpPr>
        <p:spPr>
          <a:xfrm>
            <a:off x="2125258" y="3013466"/>
            <a:ext cx="9778911" cy="2339102"/>
          </a:xfrm>
          <a:prstGeom prst="rect">
            <a:avLst/>
          </a:prstGeom>
          <a:noFill/>
        </p:spPr>
        <p:txBody>
          <a:bodyPr wrap="square" rtlCol="0">
            <a:spAutoFit/>
          </a:bodyPr>
          <a:lstStyle/>
          <a:p>
            <a:r>
              <a:rPr lang="en-US" sz="2200" dirty="0"/>
              <a:t>The current Claim determination form is available on and can be downloaded from the NJAIRE website in both Excel and PDF formats.  You can find them in the Documents &amp; Forms section, or by following the link below.</a:t>
            </a:r>
          </a:p>
          <a:p>
            <a:endParaRPr lang="en-US" sz="2200" dirty="0"/>
          </a:p>
          <a:p>
            <a:r>
              <a:rPr lang="en-US" sz="2200" dirty="0"/>
              <a:t> </a:t>
            </a:r>
            <a:r>
              <a:rPr lang="en-US" sz="2200" dirty="0">
                <a:hlinkClick r:id="rId3"/>
              </a:rPr>
              <a:t>http://njaire.org/documentation__forms/reportable_claimant_determination_form</a:t>
            </a:r>
            <a:endParaRPr lang="en-US" sz="2200" dirty="0"/>
          </a:p>
          <a:p>
            <a:endParaRPr lang="en-US" dirty="0"/>
          </a:p>
          <a:p>
            <a:endParaRPr lang="en-US" dirty="0"/>
          </a:p>
        </p:txBody>
      </p:sp>
    </p:spTree>
    <p:extLst>
      <p:ext uri="{BB962C8B-B14F-4D97-AF65-F5344CB8AC3E}">
        <p14:creationId xmlns:p14="http://schemas.microsoft.com/office/powerpoint/2010/main" val="138922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3141191" y="135355"/>
            <a:ext cx="5593233" cy="135054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3649916" y="334980"/>
            <a:ext cx="4575526" cy="7303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3787288" y="245701"/>
            <a:ext cx="4781393" cy="929597"/>
          </a:xfrm>
        </p:spPr>
        <p:txBody>
          <a:bodyPr>
            <a:normAutofit/>
          </a:bodyPr>
          <a:lstStyle/>
          <a:p>
            <a:pPr lvl="0" algn="l">
              <a:lnSpc>
                <a:spcPct val="80000"/>
              </a:lnSpc>
              <a:spcBef>
                <a:spcPts val="0"/>
              </a:spcBef>
              <a:defRPr sz="10000">
                <a:solidFill>
                  <a:srgbClr val="3A3B39"/>
                </a:solidFill>
                <a:latin typeface="Bebas"/>
                <a:ea typeface="Bebas"/>
                <a:cs typeface="Bebas"/>
                <a:sym typeface="Bebas"/>
              </a:defRPr>
            </a:pPr>
            <a:r>
              <a:rPr lang="en-US" sz="3000" cap="none" dirty="0">
                <a:solidFill>
                  <a:srgbClr val="2F3342"/>
                </a:solidFill>
                <a:latin typeface="Calibri"/>
                <a:cs typeface="Gill Sans" panose="020B0502020104020203" pitchFamily="34" charset="-79"/>
                <a:sym typeface="Bebas"/>
              </a:rPr>
              <a:t>Claim Determination Form</a:t>
            </a:r>
            <a:endParaRPr lang="en-US" sz="3000" b="0" cap="none" dirty="0">
              <a:solidFill>
                <a:srgbClr val="2F3342"/>
              </a:solidFill>
              <a:latin typeface="Calibri"/>
              <a:ea typeface="+mn-ea"/>
              <a:cs typeface="+mn-cs"/>
            </a:endParaRP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6</a:t>
            </a:fld>
            <a:endParaRPr lang="en-US" dirty="0"/>
          </a:p>
        </p:txBody>
      </p:sp>
      <p:pic>
        <p:nvPicPr>
          <p:cNvPr id="2" name="Picture 1">
            <a:extLst>
              <a:ext uri="{FF2B5EF4-FFF2-40B4-BE49-F238E27FC236}">
                <a16:creationId xmlns:a16="http://schemas.microsoft.com/office/drawing/2014/main" id="{B63FD370-DC98-44D8-9622-1248BBEE4A7A}"/>
              </a:ext>
            </a:extLst>
          </p:cNvPr>
          <p:cNvPicPr>
            <a:picLocks noChangeAspect="1"/>
          </p:cNvPicPr>
          <p:nvPr/>
        </p:nvPicPr>
        <p:blipFill>
          <a:blip r:embed="rId3"/>
          <a:stretch>
            <a:fillRect/>
          </a:stretch>
        </p:blipFill>
        <p:spPr>
          <a:xfrm>
            <a:off x="2433711" y="1276349"/>
            <a:ext cx="7230793" cy="4931945"/>
          </a:xfrm>
          <a:prstGeom prst="rect">
            <a:avLst/>
          </a:prstGeom>
        </p:spPr>
      </p:pic>
    </p:spTree>
    <p:extLst>
      <p:ext uri="{BB962C8B-B14F-4D97-AF65-F5344CB8AC3E}">
        <p14:creationId xmlns:p14="http://schemas.microsoft.com/office/powerpoint/2010/main" val="162136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3141191" y="135355"/>
            <a:ext cx="5593233" cy="135054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3649916" y="334980"/>
            <a:ext cx="4575526" cy="7303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3787288" y="245701"/>
            <a:ext cx="4781393" cy="819651"/>
          </a:xfrm>
        </p:spPr>
        <p:txBody>
          <a:bodyPr>
            <a:normAutofit/>
          </a:bodyPr>
          <a:lstStyle/>
          <a:p>
            <a:pPr lvl="0" algn="l">
              <a:lnSpc>
                <a:spcPct val="80000"/>
              </a:lnSpc>
              <a:spcBef>
                <a:spcPts val="0"/>
              </a:spcBef>
              <a:defRPr sz="10000">
                <a:solidFill>
                  <a:srgbClr val="3A3B39"/>
                </a:solidFill>
                <a:latin typeface="Bebas"/>
                <a:ea typeface="Bebas"/>
                <a:cs typeface="Bebas"/>
                <a:sym typeface="Bebas"/>
              </a:defRPr>
            </a:pPr>
            <a:r>
              <a:rPr lang="en-US" sz="3000" cap="none" dirty="0">
                <a:solidFill>
                  <a:srgbClr val="2F3342"/>
                </a:solidFill>
                <a:latin typeface="Calibri"/>
                <a:cs typeface="Gill Sans" panose="020B0502020104020203" pitchFamily="34" charset="-79"/>
                <a:sym typeface="Bebas"/>
              </a:rPr>
              <a:t>Claim Determination Form</a:t>
            </a:r>
            <a:br>
              <a:rPr lang="en-US" sz="3000" cap="none" dirty="0">
                <a:solidFill>
                  <a:srgbClr val="2F3342"/>
                </a:solidFill>
                <a:latin typeface="Calibri"/>
                <a:cs typeface="Gill Sans" panose="020B0502020104020203" pitchFamily="34" charset="-79"/>
                <a:sym typeface="Bebas"/>
              </a:rPr>
            </a:br>
            <a:r>
              <a:rPr lang="en-US" sz="1000" cap="none" dirty="0">
                <a:solidFill>
                  <a:srgbClr val="2F3342"/>
                </a:solidFill>
                <a:latin typeface="Calibri"/>
                <a:cs typeface="Gill Sans" panose="020B0502020104020203" pitchFamily="34" charset="-79"/>
                <a:sym typeface="Bebas"/>
              </a:rPr>
              <a:t>		(cont.)</a:t>
            </a:r>
            <a:endParaRPr lang="en-US" sz="3000" b="0" cap="none" dirty="0">
              <a:solidFill>
                <a:srgbClr val="2F3342"/>
              </a:solidFill>
              <a:latin typeface="Calibri"/>
              <a:ea typeface="+mn-ea"/>
              <a:cs typeface="+mn-cs"/>
            </a:endParaRP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7</a:t>
            </a:fld>
            <a:endParaRPr lang="en-US" dirty="0"/>
          </a:p>
        </p:txBody>
      </p:sp>
      <p:pic>
        <p:nvPicPr>
          <p:cNvPr id="3" name="Picture 2">
            <a:extLst>
              <a:ext uri="{FF2B5EF4-FFF2-40B4-BE49-F238E27FC236}">
                <a16:creationId xmlns:a16="http://schemas.microsoft.com/office/drawing/2014/main" id="{ABC7BFC2-11A9-4C11-9854-A6FF2CD4DD49}"/>
              </a:ext>
            </a:extLst>
          </p:cNvPr>
          <p:cNvPicPr>
            <a:picLocks noChangeAspect="1"/>
          </p:cNvPicPr>
          <p:nvPr/>
        </p:nvPicPr>
        <p:blipFill>
          <a:blip r:embed="rId3"/>
          <a:stretch>
            <a:fillRect/>
          </a:stretch>
        </p:blipFill>
        <p:spPr>
          <a:xfrm>
            <a:off x="2461846" y="1247775"/>
            <a:ext cx="7230793" cy="4960520"/>
          </a:xfrm>
          <a:prstGeom prst="rect">
            <a:avLst/>
          </a:prstGeom>
        </p:spPr>
      </p:pic>
    </p:spTree>
    <p:extLst>
      <p:ext uri="{BB962C8B-B14F-4D97-AF65-F5344CB8AC3E}">
        <p14:creationId xmlns:p14="http://schemas.microsoft.com/office/powerpoint/2010/main" val="425204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4C646910-F4B3-42FF-94CF-BEAFDD606400}"/>
              </a:ext>
            </a:extLst>
          </p:cNvPr>
          <p:cNvSpPr>
            <a:spLocks noGrp="1"/>
          </p:cNvSpPr>
          <p:nvPr>
            <p:ph type="title"/>
          </p:nvPr>
        </p:nvSpPr>
        <p:spPr>
          <a:xfrm>
            <a:off x="352425" y="340163"/>
            <a:ext cx="3827455" cy="1650562"/>
          </a:xfrm>
        </p:spPr>
        <p:txBody>
          <a:bodyPr>
            <a:normAutofit/>
          </a:bodyPr>
          <a:lstStyle/>
          <a:p>
            <a:r>
              <a:rPr lang="en-US" sz="3200" dirty="0"/>
              <a:t>Common mistakes and CDF Errors</a:t>
            </a:r>
          </a:p>
        </p:txBody>
      </p:sp>
      <p:sp>
        <p:nvSpPr>
          <p:cNvPr id="5" name="Content Placeholder 4">
            <a:extLst>
              <a:ext uri="{FF2B5EF4-FFF2-40B4-BE49-F238E27FC236}">
                <a16:creationId xmlns:a16="http://schemas.microsoft.com/office/drawing/2014/main" id="{FDF153A6-0E4B-417F-85BB-FD8402B100BD}"/>
              </a:ext>
            </a:extLst>
          </p:cNvPr>
          <p:cNvSpPr>
            <a:spLocks noGrp="1"/>
          </p:cNvSpPr>
          <p:nvPr>
            <p:ph sz="half" idx="2"/>
          </p:nvPr>
        </p:nvSpPr>
        <p:spPr>
          <a:xfrm>
            <a:off x="573882" y="2108201"/>
            <a:ext cx="3464717" cy="4187824"/>
          </a:xfrm>
        </p:spPr>
        <p:txBody>
          <a:bodyPr>
            <a:normAutofit/>
          </a:bodyPr>
          <a:lstStyle/>
          <a:p>
            <a:r>
              <a:rPr lang="en-US" sz="2000" dirty="0"/>
              <a:t>Claimant policy threshold selection is not properly verified and/or documented</a:t>
            </a:r>
          </a:p>
          <a:p>
            <a:r>
              <a:rPr lang="en-US" sz="2000" dirty="0"/>
              <a:t>Claimant threshold eligibility is not accurately determined  </a:t>
            </a:r>
          </a:p>
          <a:p>
            <a:r>
              <a:rPr lang="en-US" sz="2000" dirty="0"/>
              <a:t>Economic loss payments are included in the amount reported to NJAIRE</a:t>
            </a:r>
          </a:p>
        </p:txBody>
      </p:sp>
      <p:sp>
        <p:nvSpPr>
          <p:cNvPr id="7" name="Content Placeholder 6">
            <a:extLst>
              <a:ext uri="{FF2B5EF4-FFF2-40B4-BE49-F238E27FC236}">
                <a16:creationId xmlns:a16="http://schemas.microsoft.com/office/drawing/2014/main" id="{53DDF559-AB16-43D3-96DE-5FD6A71C1A24}"/>
              </a:ext>
            </a:extLst>
          </p:cNvPr>
          <p:cNvSpPr>
            <a:spLocks noGrp="1"/>
          </p:cNvSpPr>
          <p:nvPr>
            <p:ph sz="half" idx="14"/>
          </p:nvPr>
        </p:nvSpPr>
        <p:spPr>
          <a:xfrm>
            <a:off x="8153400" y="2108201"/>
            <a:ext cx="3464717" cy="4187824"/>
          </a:xfrm>
        </p:spPr>
        <p:txBody>
          <a:bodyPr>
            <a:normAutofit/>
          </a:bodyPr>
          <a:lstStyle/>
          <a:p>
            <a:r>
              <a:rPr lang="en-US" sz="2000" dirty="0"/>
              <a:t>Claimant residency (state) is incorrect  </a:t>
            </a:r>
          </a:p>
          <a:p>
            <a:r>
              <a:rPr lang="en-US" sz="2000" dirty="0"/>
              <a:t>Unnecessary questions are answered, causing confusion in the ultimate determination </a:t>
            </a:r>
          </a:p>
          <a:p>
            <a:r>
              <a:rPr lang="en-US" sz="2000" dirty="0"/>
              <a:t>The CDF is otherwise incomplete or incorrect </a:t>
            </a:r>
          </a:p>
        </p:txBody>
      </p:sp>
      <p:pic>
        <p:nvPicPr>
          <p:cNvPr id="10" name="Picture Placeholder 9" descr="two buildings" title="two buildings">
            <a:extLst>
              <a:ext uri="{FF2B5EF4-FFF2-40B4-BE49-F238E27FC236}">
                <a16:creationId xmlns:a16="http://schemas.microsoft.com/office/drawing/2014/main" id="{2F31814F-08FA-4F6F-AB72-C15E456914A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29" name="Footer Placeholder 28">
            <a:extLst>
              <a:ext uri="{FF2B5EF4-FFF2-40B4-BE49-F238E27FC236}">
                <a16:creationId xmlns:a16="http://schemas.microsoft.com/office/drawing/2014/main" id="{8B1278D5-2C97-4CEF-8849-C9811924FBA1}"/>
              </a:ext>
            </a:extLst>
          </p:cNvPr>
          <p:cNvSpPr>
            <a:spLocks noGrp="1"/>
          </p:cNvSpPr>
          <p:nvPr>
            <p:ph type="ftr" sz="quarter" idx="16"/>
          </p:nvPr>
        </p:nvSpPr>
        <p:spPr/>
        <p:txBody>
          <a:bodyPr/>
          <a:lstStyle/>
          <a:p>
            <a:r>
              <a:rPr lang="en-US" dirty="0"/>
              <a:t>Add a Footer</a:t>
            </a:r>
          </a:p>
        </p:txBody>
      </p:sp>
      <p:sp>
        <p:nvSpPr>
          <p:cNvPr id="30" name="Slide Number Placeholder 29">
            <a:extLst>
              <a:ext uri="{FF2B5EF4-FFF2-40B4-BE49-F238E27FC236}">
                <a16:creationId xmlns:a16="http://schemas.microsoft.com/office/drawing/2014/main" id="{2F6ECD0F-66E9-4D96-8436-105A25A341A2}"/>
              </a:ext>
            </a:extLst>
          </p:cNvPr>
          <p:cNvSpPr>
            <a:spLocks noGrp="1"/>
          </p:cNvSpPr>
          <p:nvPr>
            <p:ph type="sldNum" sz="quarter" idx="17"/>
          </p:nvPr>
        </p:nvSpPr>
        <p:spPr/>
        <p:txBody>
          <a:bodyPr/>
          <a:lstStyle/>
          <a:p>
            <a:fld id="{8C2E478F-E849-4A8C-AF1F-CBCC78A7CBFA}" type="slidenum">
              <a:rPr lang="en-US" smtClean="0"/>
              <a:pPr/>
              <a:t>8</a:t>
            </a:fld>
            <a:endParaRPr lang="en-US" dirty="0"/>
          </a:p>
        </p:txBody>
      </p:sp>
    </p:spTree>
    <p:extLst>
      <p:ext uri="{BB962C8B-B14F-4D97-AF65-F5344CB8AC3E}">
        <p14:creationId xmlns:p14="http://schemas.microsoft.com/office/powerpoint/2010/main" val="317438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1316563" y="748146"/>
            <a:ext cx="10638584" cy="546015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1808018" y="1151921"/>
            <a:ext cx="10413393" cy="5706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1996124" y="1505432"/>
            <a:ext cx="9101367" cy="1154641"/>
          </a:xfrm>
        </p:spPr>
        <p:txBody>
          <a:bodyPr>
            <a:normAutofit fontScale="90000"/>
          </a:bodyPr>
          <a:lstStyle/>
          <a:p>
            <a:pPr lvl="0" algn="l">
              <a:lnSpc>
                <a:spcPct val="80000"/>
              </a:lnSpc>
              <a:spcBef>
                <a:spcPts val="0"/>
              </a:spcBef>
              <a:defRPr sz="10000">
                <a:solidFill>
                  <a:srgbClr val="3A3B39"/>
                </a:solidFill>
                <a:latin typeface="Bebas"/>
                <a:ea typeface="Bebas"/>
                <a:cs typeface="Bebas"/>
                <a:sym typeface="Bebas"/>
              </a:defRPr>
            </a:pPr>
            <a:r>
              <a:rPr lang="en-US" sz="6700" cap="none" dirty="0">
                <a:solidFill>
                  <a:srgbClr val="2F3342"/>
                </a:solidFill>
                <a:latin typeface="Calibri"/>
                <a:cs typeface="Gill Sans" panose="020B0502020104020203" pitchFamily="34" charset="-79"/>
                <a:sym typeface="Bebas"/>
              </a:rPr>
              <a:t>THRESHOLD VERIFICATION</a:t>
            </a:r>
            <a:br>
              <a:rPr lang="en-US" sz="3200" cap="none" dirty="0">
                <a:solidFill>
                  <a:srgbClr val="2F3342"/>
                </a:solidFill>
                <a:latin typeface="Calibri"/>
                <a:cs typeface="Gill Sans" panose="020B0502020104020203" pitchFamily="34" charset="-79"/>
                <a:sym typeface="Bebas"/>
              </a:rPr>
            </a:br>
            <a:br>
              <a:rPr lang="en-US" sz="1200" b="0" cap="none" dirty="0">
                <a:solidFill>
                  <a:srgbClr val="2F3342"/>
                </a:solidFill>
                <a:latin typeface="Calibri"/>
                <a:ea typeface="+mn-ea"/>
                <a:cs typeface="+mn-cs"/>
                <a:sym typeface="Bebas"/>
              </a:rPr>
            </a:br>
            <a:br>
              <a:rPr lang="en-US" sz="1200" b="0" cap="none" dirty="0">
                <a:solidFill>
                  <a:srgbClr val="2F3342"/>
                </a:solidFill>
                <a:latin typeface="Calibri"/>
                <a:ea typeface="+mn-ea"/>
                <a:cs typeface="+mn-cs"/>
                <a:sym typeface="Bebas"/>
              </a:rPr>
            </a:br>
            <a:endParaRPr lang="en-US" sz="1200" b="0" cap="none" dirty="0">
              <a:solidFill>
                <a:srgbClr val="2F3342"/>
              </a:solidFill>
              <a:latin typeface="Calibri"/>
              <a:ea typeface="+mn-ea"/>
              <a:cs typeface="+mn-cs"/>
            </a:endParaRP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9</a:t>
            </a:fld>
            <a:endParaRPr lang="en-US" dirty="0"/>
          </a:p>
        </p:txBody>
      </p:sp>
      <p:sp>
        <p:nvSpPr>
          <p:cNvPr id="2" name="TextBox 1">
            <a:extLst>
              <a:ext uri="{FF2B5EF4-FFF2-40B4-BE49-F238E27FC236}">
                <a16:creationId xmlns:a16="http://schemas.microsoft.com/office/drawing/2014/main" id="{B7AA97DE-D25C-4005-8D6C-B9D04620DB78}"/>
              </a:ext>
            </a:extLst>
          </p:cNvPr>
          <p:cNvSpPr txBox="1"/>
          <p:nvPr/>
        </p:nvSpPr>
        <p:spPr>
          <a:xfrm>
            <a:off x="2142541" y="2416535"/>
            <a:ext cx="9778911" cy="4031873"/>
          </a:xfrm>
          <a:prstGeom prst="rect">
            <a:avLst/>
          </a:prstGeom>
          <a:noFill/>
        </p:spPr>
        <p:txBody>
          <a:bodyPr wrap="square" rtlCol="0">
            <a:spAutoFit/>
          </a:bodyPr>
          <a:lstStyle/>
          <a:p>
            <a:r>
              <a:rPr lang="en-US" sz="2200" dirty="0"/>
              <a:t>The NJAIRE Procedure Manual allows for 5 methods of claimant threshold selection:</a:t>
            </a:r>
          </a:p>
          <a:p>
            <a:endParaRPr lang="en-US" dirty="0"/>
          </a:p>
          <a:p>
            <a:pPr marL="285750" indent="-285750">
              <a:buFont typeface="Arial" panose="020B0604020202020204" pitchFamily="34" charset="0"/>
              <a:buChar char="•"/>
            </a:pPr>
            <a:r>
              <a:rPr lang="en-US" sz="2000" dirty="0"/>
              <a:t>Secure a valid policy document from the Claimant</a:t>
            </a:r>
          </a:p>
          <a:p>
            <a:pPr marL="285750" indent="-285750">
              <a:buFont typeface="Arial" panose="020B0604020202020204" pitchFamily="34" charset="0"/>
              <a:buChar char="•"/>
            </a:pPr>
            <a:r>
              <a:rPr lang="en-US" sz="2000" dirty="0"/>
              <a:t>Utilize the reporting facilities of ISO Claim Search </a:t>
            </a:r>
          </a:p>
          <a:p>
            <a:pPr marL="285750" indent="-285750">
              <a:buFont typeface="Arial" panose="020B0604020202020204" pitchFamily="34" charset="0"/>
              <a:buChar char="•"/>
            </a:pPr>
            <a:r>
              <a:rPr lang="en-US" sz="2000" dirty="0"/>
              <a:t>Obtain written verification from the member Liability insurer of the third party claimant confirming the threshold selection  </a:t>
            </a:r>
          </a:p>
          <a:p>
            <a:pPr marL="285750" indent="-285750">
              <a:buFont typeface="Arial" panose="020B0604020202020204" pitchFamily="34" charset="0"/>
              <a:buChar char="•"/>
            </a:pPr>
            <a:r>
              <a:rPr lang="en-US" sz="2000" dirty="0"/>
              <a:t>Obtain telephone verification from the member insurer or the insurance agent of the third party claimant confirming the section </a:t>
            </a:r>
          </a:p>
          <a:p>
            <a:pPr lvl="1"/>
            <a:r>
              <a:rPr lang="en-US" sz="2000" dirty="0"/>
              <a:t>-the claim file must contain the telephone number called and the identity of the party providing the information, and the date such telephone verification was obtained. </a:t>
            </a:r>
          </a:p>
          <a:p>
            <a:pPr marL="285750" indent="-285750">
              <a:buFont typeface="Arial" panose="020B0604020202020204" pitchFamily="34" charset="0"/>
              <a:buChar char="•"/>
            </a:pPr>
            <a:r>
              <a:rPr lang="en-US" sz="2000" dirty="0"/>
              <a:t>Obtain documentation that the claimant had no insurance. </a:t>
            </a:r>
          </a:p>
          <a:p>
            <a:pPr marL="285750" indent="-285750">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972216AE-0C12-4A89-AF69-898DAD14D517}"/>
              </a:ext>
            </a:extLst>
          </p:cNvPr>
          <p:cNvSpPr txBox="1"/>
          <p:nvPr/>
        </p:nvSpPr>
        <p:spPr>
          <a:xfrm>
            <a:off x="6826827" y="6561807"/>
            <a:ext cx="4603171" cy="246221"/>
          </a:xfrm>
          <a:prstGeom prst="rect">
            <a:avLst/>
          </a:prstGeom>
          <a:noFill/>
        </p:spPr>
        <p:txBody>
          <a:bodyPr wrap="square" rtlCol="0">
            <a:spAutoFit/>
          </a:bodyPr>
          <a:lstStyle/>
          <a:p>
            <a:r>
              <a:rPr lang="en-US" altLang="en-US" sz="1000" dirty="0"/>
              <a:t>NJAIRE Procedure Manual Section III, </a:t>
            </a:r>
            <a:r>
              <a:rPr lang="en-US" altLang="en-US" sz="1000" b="1" dirty="0"/>
              <a:t>Chapter 2:</a:t>
            </a:r>
            <a:r>
              <a:rPr lang="en-US" altLang="en-US" sz="1000" b="1" u="sng" dirty="0"/>
              <a:t>Threshold Verification Guidelines</a:t>
            </a:r>
            <a:endParaRPr lang="en-US" sz="1000" dirty="0"/>
          </a:p>
        </p:txBody>
      </p:sp>
    </p:spTree>
    <p:extLst>
      <p:ext uri="{BB962C8B-B14F-4D97-AF65-F5344CB8AC3E}">
        <p14:creationId xmlns:p14="http://schemas.microsoft.com/office/powerpoint/2010/main" val="723771009"/>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9B998-C0F0-415C-AF4D-F10DCCD30A25}">
  <ds:schemaRef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D27BEDAB-01B4-4BD0-9390-31AD9280078C}">
  <ds:schemaRefs>
    <ds:schemaRef ds:uri="http://schemas.microsoft.com/sharepoint/v3/contenttype/forms"/>
  </ds:schemaRefs>
</ds:datastoreItem>
</file>

<file path=customXml/itemProps3.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Light modernist presentation</Template>
  <TotalTime>0</TotalTime>
  <Words>747</Words>
  <Application>Microsoft Office PowerPoint</Application>
  <PresentationFormat>Widescreen</PresentationFormat>
  <Paragraphs>1206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Bebas</vt:lpstr>
      <vt:lpstr>Calibri</vt:lpstr>
      <vt:lpstr>Gill Sans</vt:lpstr>
      <vt:lpstr>Office Theme</vt:lpstr>
      <vt:lpstr>NJAIRE</vt:lpstr>
      <vt:lpstr>Purpose of training </vt:lpstr>
      <vt:lpstr>Njaire Procedure manual </vt:lpstr>
      <vt:lpstr>PowerPoint Presentation</vt:lpstr>
      <vt:lpstr>Claim Determination Form   </vt:lpstr>
      <vt:lpstr>Claim Determination Form</vt:lpstr>
      <vt:lpstr>Claim Determination Form   (cont.)</vt:lpstr>
      <vt:lpstr>Common mistakes and CDF Errors</vt:lpstr>
      <vt:lpstr>THRESHOLD VERIFICATION   </vt:lpstr>
      <vt:lpstr>Threshold selection eligibility &amp; application</vt:lpstr>
      <vt:lpstr>Common mistakes and CDF errors   -Claimant threshold eligibility is not accurately determined   </vt:lpstr>
      <vt:lpstr>Common mistakes and CDF errors   -Economic loss payments are included in the amount reported to NJAIRE, where available, and not captured separately. </vt:lpstr>
      <vt:lpstr>Common mistakes and CDF errors   -Claimant residency (state) is incorrect  </vt:lpstr>
      <vt:lpstr>Remember…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2019-10-22T19:21:35Z</dcterms:created>
  <dcterms:modified xsi:type="dcterms:W3CDTF">2019-12-17T16:07:02Z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00f67c3f-becf-4b15-a9a1-5e74eebe1a63_Enabled">
    <vt:lpwstr>True</vt:lpwstr>
  </property>
  <property fmtid="{D5CDD505-2E9C-101B-9397-08002B2CF9AE}" pid="4" name="MSIP_Label_00f67c3f-becf-4b15-a9a1-5e74eebe1a63_SiteId">
    <vt:lpwstr>88b431e7-cf2a-43a9-bd00-81441f5c2d3c</vt:lpwstr>
  </property>
  <property fmtid="{D5CDD505-2E9C-101B-9397-08002B2CF9AE}" pid="5" name="MSIP_Label_00f67c3f-becf-4b15-a9a1-5e74eebe1a63_Owner">
    <vt:lpwstr>cd0m3@Allstate.com</vt:lpwstr>
  </property>
  <property fmtid="{D5CDD505-2E9C-101B-9397-08002B2CF9AE}" pid="6" name="MSIP_Label_00f67c3f-becf-4b15-a9a1-5e74eebe1a63_SetDate">
    <vt:lpwstr>2019-10-30T12:58:27.2092482Z</vt:lpwstr>
  </property>
  <property fmtid="{D5CDD505-2E9C-101B-9397-08002B2CF9AE}" pid="7" name="MSIP_Label_00f67c3f-becf-4b15-a9a1-5e74eebe1a63_Name">
    <vt:lpwstr>Confidential</vt:lpwstr>
  </property>
  <property fmtid="{D5CDD505-2E9C-101B-9397-08002B2CF9AE}" pid="8" name="MSIP_Label_00f67c3f-becf-4b15-a9a1-5e74eebe1a63_Application">
    <vt:lpwstr>Microsoft Azure Information Protection</vt:lpwstr>
  </property>
  <property fmtid="{D5CDD505-2E9C-101B-9397-08002B2CF9AE}" pid="9" name="MSIP_Label_00f67c3f-becf-4b15-a9a1-5e74eebe1a63_Extended_MSFT_Method">
    <vt:lpwstr>Manual</vt:lpwstr>
  </property>
  <property fmtid="{D5CDD505-2E9C-101B-9397-08002B2CF9AE}" pid="10" name="Sensitivity">
    <vt:lpwstr>Confidential</vt:lpwstr>
  </property>
</Properties>
</file>